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9388475" cy="7102475"/>
  <p:embeddedFontLst>
    <p:embeddedFont>
      <p:font typeface="Bebas Neue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iGGDI1G3Xv5py41akrp+VkMRjn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5A2F8C-5974-4098-A0F3-A84E07C42278}">
  <a:tblStyle styleId="{5E5A2F8C-5974-4098-A0F3-A84E07C4227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D23B2C1-1339-4A7A-BE5F-66EA42659D5D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8EE"/>
          </a:solidFill>
        </a:fill>
      </a:tcStyle>
    </a:wholeTbl>
    <a:band1H>
      <a:tcTxStyle/>
      <a:tcStyle>
        <a:fill>
          <a:solidFill>
            <a:srgbClr val="D0CDDB"/>
          </a:solidFill>
        </a:fill>
      </a:tcStyle>
    </a:band1H>
    <a:band2H>
      <a:tcTxStyle/>
    </a:band2H>
    <a:band1V>
      <a:tcTxStyle/>
      <a:tcStyle>
        <a:fill>
          <a:solidFill>
            <a:srgbClr val="D0CDDB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BebasNeue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1" y="0"/>
            <a:ext cx="4068339" cy="356357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25" spcFirstLastPara="1" rIns="93325" wrap="square" tIns="466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317964" y="0"/>
            <a:ext cx="4068339" cy="356357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25" spcFirstLastPara="1" rIns="93325" wrap="square" tIns="4665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25" spcFirstLastPara="1" rIns="93325" wrap="square" tIns="4665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1" y="6746121"/>
            <a:ext cx="4068339" cy="356356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25" spcFirstLastPara="1" rIns="93325" wrap="square" tIns="466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317964" y="6746121"/>
            <a:ext cx="4068339" cy="356356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25" spcFirstLastPara="1" rIns="93325" wrap="square" tIns="46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/>
          <p:nvPr>
            <p:ph idx="2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:notes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25" spcFirstLastPara="1" rIns="93325" wrap="square" tIns="466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:notes"/>
          <p:cNvSpPr txBox="1"/>
          <p:nvPr>
            <p:ph idx="12" type="sldNum"/>
          </p:nvPr>
        </p:nvSpPr>
        <p:spPr>
          <a:xfrm>
            <a:off x="5317964" y="6746121"/>
            <a:ext cx="4068339" cy="356356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25" spcFirstLastPara="1" rIns="93325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</p:spPr>
        <p:txBody>
          <a:bodyPr anchorCtr="0" anchor="t" bIns="46650" lIns="93325" spcFirstLastPara="1" rIns="93325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:notes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</p:spPr>
        <p:txBody>
          <a:bodyPr anchorCtr="0" anchor="t" bIns="46650" lIns="93325" spcFirstLastPara="1" rIns="93325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1:notes"/>
          <p:cNvSpPr/>
          <p:nvPr>
            <p:ph idx="2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</p:spPr>
        <p:txBody>
          <a:bodyPr anchorCtr="0" anchor="t" bIns="46650" lIns="93325" spcFirstLastPara="1" rIns="93325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</p:spPr>
        <p:txBody>
          <a:bodyPr anchorCtr="0" anchor="t" bIns="46650" lIns="93325" spcFirstLastPara="1" rIns="93325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3:notes"/>
          <p:cNvSpPr/>
          <p:nvPr>
            <p:ph idx="2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:notes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</p:spPr>
        <p:txBody>
          <a:bodyPr anchorCtr="0" anchor="t" bIns="46650" lIns="93325" spcFirstLastPara="1" rIns="93325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4:notes"/>
          <p:cNvSpPr/>
          <p:nvPr>
            <p:ph idx="2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5:notes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</p:spPr>
        <p:txBody>
          <a:bodyPr anchorCtr="0" anchor="t" bIns="46650" lIns="93325" spcFirstLastPara="1" rIns="93325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5:notes"/>
          <p:cNvSpPr/>
          <p:nvPr>
            <p:ph idx="2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:notes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</p:spPr>
        <p:txBody>
          <a:bodyPr anchorCtr="0" anchor="t" bIns="46650" lIns="93325" spcFirstLastPara="1" rIns="93325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6:notes"/>
          <p:cNvSpPr/>
          <p:nvPr>
            <p:ph idx="2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:notes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</p:spPr>
        <p:txBody>
          <a:bodyPr anchorCtr="0" anchor="t" bIns="46650" lIns="93325" spcFirstLastPara="1" rIns="93325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7:notes"/>
          <p:cNvSpPr/>
          <p:nvPr>
            <p:ph idx="2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:notes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</p:spPr>
        <p:txBody>
          <a:bodyPr anchorCtr="0" anchor="t" bIns="46650" lIns="93325" spcFirstLastPara="1" rIns="93325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8:notes"/>
          <p:cNvSpPr/>
          <p:nvPr>
            <p:ph idx="2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:notes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</p:spPr>
        <p:txBody>
          <a:bodyPr anchorCtr="0" anchor="t" bIns="46650" lIns="93325" spcFirstLastPara="1" rIns="93325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9:notes"/>
          <p:cNvSpPr/>
          <p:nvPr>
            <p:ph idx="2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</p:spPr>
        <p:txBody>
          <a:bodyPr anchorCtr="0" anchor="t" bIns="46650" lIns="93325" spcFirstLastPara="1" rIns="93325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:notes"/>
          <p:cNvSpPr/>
          <p:nvPr>
            <p:ph idx="2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:notes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</p:spPr>
        <p:txBody>
          <a:bodyPr anchorCtr="0" anchor="t" bIns="46650" lIns="93325" spcFirstLastPara="1" rIns="93325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0:notes"/>
          <p:cNvSpPr/>
          <p:nvPr>
            <p:ph idx="2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:notes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</p:spPr>
        <p:txBody>
          <a:bodyPr anchorCtr="0" anchor="t" bIns="46650" lIns="93325" spcFirstLastPara="1" rIns="93325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1:notes"/>
          <p:cNvSpPr/>
          <p:nvPr>
            <p:ph idx="2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:notes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</p:spPr>
        <p:txBody>
          <a:bodyPr anchorCtr="0" anchor="t" bIns="46650" lIns="93325" spcFirstLastPara="1" rIns="93325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2:notes"/>
          <p:cNvSpPr/>
          <p:nvPr>
            <p:ph idx="2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:notes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</p:spPr>
        <p:txBody>
          <a:bodyPr anchorCtr="0" anchor="t" bIns="46650" lIns="93325" spcFirstLastPara="1" rIns="93325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3:notes"/>
          <p:cNvSpPr/>
          <p:nvPr>
            <p:ph idx="2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:notes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</p:spPr>
        <p:txBody>
          <a:bodyPr anchorCtr="0" anchor="t" bIns="46650" lIns="93325" spcFirstLastPara="1" rIns="93325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4:notes"/>
          <p:cNvSpPr/>
          <p:nvPr>
            <p:ph idx="2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:notes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</p:spPr>
        <p:txBody>
          <a:bodyPr anchorCtr="0" anchor="t" bIns="46650" lIns="93325" spcFirstLastPara="1" rIns="93325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5:notes"/>
          <p:cNvSpPr/>
          <p:nvPr>
            <p:ph idx="2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6:notes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</p:spPr>
        <p:txBody>
          <a:bodyPr anchorCtr="0" anchor="t" bIns="46650" lIns="93325" spcFirstLastPara="1" rIns="93325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6:notes"/>
          <p:cNvSpPr/>
          <p:nvPr>
            <p:ph idx="2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7:notes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</p:spPr>
        <p:txBody>
          <a:bodyPr anchorCtr="0" anchor="t" bIns="46650" lIns="93325" spcFirstLastPara="1" rIns="93325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7:notes"/>
          <p:cNvSpPr/>
          <p:nvPr>
            <p:ph idx="2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</p:spPr>
        <p:txBody>
          <a:bodyPr anchorCtr="0" anchor="t" bIns="46650" lIns="93325" spcFirstLastPara="1" rIns="93325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:notes"/>
          <p:cNvSpPr/>
          <p:nvPr>
            <p:ph idx="2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</p:spPr>
        <p:txBody>
          <a:bodyPr anchorCtr="0" anchor="t" bIns="46650" lIns="93325" spcFirstLastPara="1" rIns="93325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:notes"/>
          <p:cNvSpPr/>
          <p:nvPr>
            <p:ph idx="2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</p:spPr>
        <p:txBody>
          <a:bodyPr anchorCtr="0" anchor="t" bIns="46650" lIns="93325" spcFirstLastPara="1" rIns="93325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5:notes"/>
          <p:cNvSpPr/>
          <p:nvPr>
            <p:ph idx="2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</p:spPr>
        <p:txBody>
          <a:bodyPr anchorCtr="0" anchor="t" bIns="46650" lIns="93325" spcFirstLastPara="1" rIns="93325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6:notes"/>
          <p:cNvSpPr/>
          <p:nvPr>
            <p:ph idx="2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</p:spPr>
        <p:txBody>
          <a:bodyPr anchorCtr="0" anchor="t" bIns="46650" lIns="93325" spcFirstLastPara="1" rIns="93325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7:notes"/>
          <p:cNvSpPr/>
          <p:nvPr>
            <p:ph idx="2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</p:spPr>
        <p:txBody>
          <a:bodyPr anchorCtr="0" anchor="t" bIns="46650" lIns="93325" spcFirstLastPara="1" rIns="93325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:notes"/>
          <p:cNvSpPr/>
          <p:nvPr>
            <p:ph idx="2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938848" y="3418067"/>
            <a:ext cx="7510780" cy="2796600"/>
          </a:xfrm>
          <a:prstGeom prst="rect">
            <a:avLst/>
          </a:prstGeom>
        </p:spPr>
        <p:txBody>
          <a:bodyPr anchorCtr="0" anchor="t" bIns="46650" lIns="93325" spcFirstLastPara="1" rIns="93325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9:notes"/>
          <p:cNvSpPr/>
          <p:nvPr>
            <p:ph idx="2" type="sldImg"/>
          </p:nvPr>
        </p:nvSpPr>
        <p:spPr>
          <a:xfrm>
            <a:off x="2563813" y="887413"/>
            <a:ext cx="4260850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9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9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9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Bebas Neue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9"/>
          <p:cNvSpPr txBox="1"/>
          <p:nvPr>
            <p:ph idx="1" type="subTitle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" name="Google Shape;23;p29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9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5" name="Google Shape;25;p29"/>
          <p:cNvCxnSpPr/>
          <p:nvPr/>
        </p:nvCxnSpPr>
        <p:spPr>
          <a:xfrm>
            <a:off x="1207659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picture containing text, clipart&#10;&#10;Description automatically generated" id="26" name="Google Shape;2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3108" y="6503408"/>
            <a:ext cx="1180309" cy="271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8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8"/>
          <p:cNvSpPr txBox="1"/>
          <p:nvPr>
            <p:ph idx="1" type="body"/>
          </p:nvPr>
        </p:nvSpPr>
        <p:spPr>
          <a:xfrm rot="5400000">
            <a:off x="4114799" y="-1171787"/>
            <a:ext cx="4023360" cy="10058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0" name="Google Shape;90;p38"/>
          <p:cNvSpPr txBox="1"/>
          <p:nvPr>
            <p:ph idx="10" type="dt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38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8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9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9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9"/>
          <p:cNvSpPr txBox="1"/>
          <p:nvPr>
            <p:ph type="title"/>
          </p:nvPr>
        </p:nvSpPr>
        <p:spPr>
          <a:xfrm rot="5400000">
            <a:off x="7160640" y="1979041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9"/>
          <p:cNvSpPr txBox="1"/>
          <p:nvPr>
            <p:ph idx="1" type="body"/>
          </p:nvPr>
        </p:nvSpPr>
        <p:spPr>
          <a:xfrm rot="5400000">
            <a:off x="1826641" y="-573661"/>
            <a:ext cx="575742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8" name="Google Shape;98;p39"/>
          <p:cNvSpPr txBox="1"/>
          <p:nvPr>
            <p:ph idx="10" type="dt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39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9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0"/>
          <p:cNvSpPr txBox="1"/>
          <p:nvPr>
            <p:ph type="title"/>
          </p:nvPr>
        </p:nvSpPr>
        <p:spPr>
          <a:xfrm>
            <a:off x="609601" y="274638"/>
            <a:ext cx="10970684" cy="1141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0"/>
          <p:cNvSpPr txBox="1"/>
          <p:nvPr>
            <p:ph idx="10" type="dt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40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40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1"/>
          <p:cNvSpPr txBox="1"/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1"/>
          <p:cNvSpPr txBox="1"/>
          <p:nvPr>
            <p:ph idx="10" type="dt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41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1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2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Bebas Neue"/>
              <a:buNone/>
              <a:defRPr b="0" sz="33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2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4" name="Google Shape;114;p42"/>
          <p:cNvSpPr txBox="1"/>
          <p:nvPr>
            <p:ph idx="10" type="dt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42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2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0"/>
          <p:cNvSpPr txBox="1"/>
          <p:nvPr>
            <p:ph idx="1" type="body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0" name="Google Shape;30;p30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text, clipart&#10;&#10;Description automatically generated" id="32" name="Google Shape;3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3108" y="6503408"/>
            <a:ext cx="1180309" cy="271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" type="body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6" name="Google Shape;36;p31"/>
          <p:cNvSpPr txBox="1"/>
          <p:nvPr>
            <p:ph idx="2" type="body"/>
          </p:nvPr>
        </p:nvSpPr>
        <p:spPr>
          <a:xfrm>
            <a:off x="1097280" y="2582334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7" name="Google Shape;37;p31"/>
          <p:cNvSpPr txBox="1"/>
          <p:nvPr>
            <p:ph idx="3" type="body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31"/>
          <p:cNvSpPr txBox="1"/>
          <p:nvPr>
            <p:ph idx="4" type="body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1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text, clipart&#10;&#10;Description automatically generated" id="41" name="Google Shape;4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3108" y="6503408"/>
            <a:ext cx="1180309" cy="271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2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2"/>
          <p:cNvSpPr txBox="1"/>
          <p:nvPr>
            <p:ph idx="1" type="body"/>
          </p:nvPr>
        </p:nvSpPr>
        <p:spPr>
          <a:xfrm>
            <a:off x="1097280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5" name="Google Shape;45;p32"/>
          <p:cNvSpPr txBox="1"/>
          <p:nvPr>
            <p:ph idx="2" type="body"/>
          </p:nvPr>
        </p:nvSpPr>
        <p:spPr>
          <a:xfrm>
            <a:off x="6217920" y="1845737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6" name="Google Shape;46;p32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text, clipart&#10;&#10;Description automatically generated" id="48" name="Google Shape;4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3108" y="6503408"/>
            <a:ext cx="1180309" cy="271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3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3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Bebas Neue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" name="Google Shape;54;p33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3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" name="Google Shape;56;p33"/>
          <p:cNvCxnSpPr/>
          <p:nvPr/>
        </p:nvCxnSpPr>
        <p:spPr>
          <a:xfrm>
            <a:off x="1207659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picture containing text, clipart&#10;&#10;Description automatically generated" id="57" name="Google Shape;5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3108" y="6503408"/>
            <a:ext cx="1180309" cy="271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4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text, clipart&#10;&#10;Description automatically generated" id="62" name="Google Shape;6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3108" y="6503408"/>
            <a:ext cx="1180309" cy="271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5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5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text, clipart&#10;&#10;Description automatically generated" id="68" name="Google Shape;68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3108" y="6503408"/>
            <a:ext cx="1180309" cy="271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6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6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6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ebas Neue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6"/>
          <p:cNvSpPr txBox="1"/>
          <p:nvPr>
            <p:ph idx="1" type="body"/>
          </p:nvPr>
        </p:nvSpPr>
        <p:spPr>
          <a:xfrm>
            <a:off x="4613650" y="731520"/>
            <a:ext cx="6679191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5" name="Google Shape;75;p36"/>
          <p:cNvSpPr txBox="1"/>
          <p:nvPr>
            <p:ph idx="10" type="dt"/>
          </p:nvPr>
        </p:nvSpPr>
        <p:spPr>
          <a:xfrm>
            <a:off x="465513" y="6459787"/>
            <a:ext cx="26185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36"/>
          <p:cNvSpPr txBox="1"/>
          <p:nvPr>
            <p:ph idx="11" type="ftr"/>
          </p:nvPr>
        </p:nvSpPr>
        <p:spPr>
          <a:xfrm>
            <a:off x="4800600" y="6459787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50">
                <a:solidFill>
                  <a:srgbClr val="63705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50">
                <a:solidFill>
                  <a:srgbClr val="63705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50">
                <a:solidFill>
                  <a:srgbClr val="63705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50">
                <a:solidFill>
                  <a:srgbClr val="63705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50">
                <a:solidFill>
                  <a:srgbClr val="637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50">
                <a:solidFill>
                  <a:srgbClr val="637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50">
                <a:solidFill>
                  <a:srgbClr val="637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50">
                <a:solidFill>
                  <a:srgbClr val="637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50">
                <a:solidFill>
                  <a:srgbClr val="637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7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7"/>
          <p:cNvSpPr txBox="1"/>
          <p:nvPr>
            <p:ph type="title"/>
          </p:nvPr>
        </p:nvSpPr>
        <p:spPr>
          <a:xfrm>
            <a:off x="1097280" y="5074920"/>
            <a:ext cx="1011936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ebas Neue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2" name="Google Shape;82;p37"/>
          <p:cNvPicPr preferRelativeResize="0"/>
          <p:nvPr>
            <p:ph idx="2" type="pic"/>
          </p:nvPr>
        </p:nvPicPr>
        <p:blipFill/>
        <p:spPr>
          <a:xfrm>
            <a:off x="17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83" name="Google Shape;83;p37"/>
          <p:cNvSpPr txBox="1"/>
          <p:nvPr>
            <p:ph idx="1" type="body"/>
          </p:nvPr>
        </p:nvSpPr>
        <p:spPr>
          <a:xfrm>
            <a:off x="1097279" y="5907024"/>
            <a:ext cx="1011936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4" name="Google Shape;84;p37"/>
          <p:cNvSpPr txBox="1"/>
          <p:nvPr>
            <p:ph idx="10" type="dt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37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7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8"/>
          <p:cNvSpPr/>
          <p:nvPr/>
        </p:nvSpPr>
        <p:spPr>
          <a:xfrm>
            <a:off x="1" y="6334316"/>
            <a:ext cx="12192000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8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Bebas Neue"/>
              <a:buNone/>
              <a:defRPr b="0" i="0" sz="4800" u="none" cap="none" strike="noStrike">
                <a:solidFill>
                  <a:srgbClr val="3F3F3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8"/>
          <p:cNvSpPr txBox="1"/>
          <p:nvPr>
            <p:ph idx="1" type="body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8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" name="Google Shape;16;p28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picture containing text, clipart&#10;&#10;Description automatically generated" id="17" name="Google Shape;17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53108" y="6503408"/>
            <a:ext cx="1180309" cy="27147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youtube.com/watch?v=Aw2Wn7Wmp7c" TargetMode="External"/><Relationship Id="rId4" Type="http://schemas.openxmlformats.org/officeDocument/2006/relationships/hyperlink" Target="https://www.youtube.com/watch?v=vXsavJrK9Ng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Relationship Id="rId4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Relationship Id="rId4" Type="http://schemas.openxmlformats.org/officeDocument/2006/relationships/image" Target="../media/image1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Relationship Id="rId4" Type="http://schemas.openxmlformats.org/officeDocument/2006/relationships/image" Target="../media/image2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Relationship Id="rId4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Relationship Id="rId4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jpg"/><Relationship Id="rId4" Type="http://schemas.openxmlformats.org/officeDocument/2006/relationships/image" Target="../media/image2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0327" y="2243074"/>
            <a:ext cx="5321673" cy="399125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"/>
          <p:cNvSpPr txBox="1"/>
          <p:nvPr/>
        </p:nvSpPr>
        <p:spPr>
          <a:xfrm>
            <a:off x="-825214" y="2428427"/>
            <a:ext cx="10113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WELCOME BACK TO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000" u="none" cap="none" strike="noStrik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MONEY BASICS</a:t>
            </a:r>
            <a:endParaRPr i="0" sz="6000" u="none" cap="none" strike="noStrike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4" name="Google Shape;124;p1"/>
          <p:cNvSpPr txBox="1"/>
          <p:nvPr/>
        </p:nvSpPr>
        <p:spPr>
          <a:xfrm>
            <a:off x="625130" y="4513846"/>
            <a:ext cx="6858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Facilitated by: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[Facilitator 1 name]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[Facilitator 2 name]</a:t>
            </a:r>
            <a:endParaRPr b="0" i="0" sz="1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HEALTH &amp; ADDICTION ASSOCIATION OF OREGON</a:t>
            </a:r>
            <a:endParaRPr/>
          </a:p>
        </p:txBody>
      </p:sp>
      <p:sp>
        <p:nvSpPr>
          <p:cNvPr id="126" name="Google Shape;126;p1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ebas Neue"/>
              <a:buNone/>
            </a:pPr>
            <a:r>
              <a:rPr lang="en-US">
                <a:solidFill>
                  <a:schemeClr val="accent1"/>
                </a:solidFill>
              </a:rPr>
              <a:t>Checking Accounts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5" name="Google Shape;205;p10"/>
          <p:cNvSpPr txBox="1"/>
          <p:nvPr>
            <p:ph idx="1" type="body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Different types of checking accounts: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Basic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Free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Interest-bearing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Joint-checking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Express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Lifeline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Senior/student checking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Money market</a:t>
            </a:r>
            <a:endParaRPr/>
          </a:p>
        </p:txBody>
      </p:sp>
      <p:pic>
        <p:nvPicPr>
          <p:cNvPr id="206" name="Google Shape;20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5212" y="2422688"/>
            <a:ext cx="3980468" cy="265364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0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HEALTH &amp; ADDICTION ASSOCIATION OF OREGON</a:t>
            </a:r>
            <a:endParaRPr/>
          </a:p>
        </p:txBody>
      </p:sp>
      <p:sp>
        <p:nvSpPr>
          <p:cNvPr id="208" name="Google Shape;208;p10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ebas Neue"/>
              <a:buNone/>
            </a:pPr>
            <a:r>
              <a:rPr lang="en-US">
                <a:solidFill>
                  <a:schemeClr val="accent1"/>
                </a:solidFill>
              </a:rPr>
              <a:t>How to Read a Check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http://checkwriter.net/blank-1.jpg" id="214" name="Google Shape;214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7354" y="2263227"/>
            <a:ext cx="5873842" cy="26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1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HEALTH &amp; ADDICTION ASSOCIATION OF OREGON</a:t>
            </a:r>
            <a:endParaRPr/>
          </a:p>
        </p:txBody>
      </p:sp>
      <p:sp>
        <p:nvSpPr>
          <p:cNvPr id="216" name="Google Shape;216;p11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8620" y="2262432"/>
            <a:ext cx="6235719" cy="304181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2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ebas Neue"/>
              <a:buNone/>
            </a:pPr>
            <a:r>
              <a:rPr lang="en-US">
                <a:solidFill>
                  <a:schemeClr val="accent1"/>
                </a:solidFill>
              </a:rPr>
              <a:t>How to Write a Check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3" name="Google Shape;223;p12"/>
          <p:cNvSpPr txBox="1"/>
          <p:nvPr/>
        </p:nvSpPr>
        <p:spPr>
          <a:xfrm>
            <a:off x="4146850" y="3082565"/>
            <a:ext cx="19796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a name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2"/>
          <p:cNvSpPr txBox="1"/>
          <p:nvPr/>
        </p:nvSpPr>
        <p:spPr>
          <a:xfrm>
            <a:off x="3992561" y="3451897"/>
            <a:ext cx="32111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an amount (in words)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2"/>
          <p:cNvSpPr txBox="1"/>
          <p:nvPr/>
        </p:nvSpPr>
        <p:spPr>
          <a:xfrm>
            <a:off x="6909848" y="2713233"/>
            <a:ext cx="16850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a date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2"/>
          <p:cNvSpPr txBox="1"/>
          <p:nvPr/>
        </p:nvSpPr>
        <p:spPr>
          <a:xfrm>
            <a:off x="7773824" y="3194001"/>
            <a:ext cx="256031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an amount (numbers)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2"/>
          <p:cNvSpPr txBox="1"/>
          <p:nvPr/>
        </p:nvSpPr>
        <p:spPr>
          <a:xfrm>
            <a:off x="3577769" y="4193405"/>
            <a:ext cx="27751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a memo / reason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2"/>
          <p:cNvSpPr txBox="1"/>
          <p:nvPr/>
        </p:nvSpPr>
        <p:spPr>
          <a:xfrm>
            <a:off x="6909848" y="4248681"/>
            <a:ext cx="18902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 your check!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2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HEALTH &amp; ADDICTION ASSOCIATION OF OREGON</a:t>
            </a:r>
            <a:endParaRPr/>
          </a:p>
        </p:txBody>
      </p:sp>
      <p:sp>
        <p:nvSpPr>
          <p:cNvPr id="230" name="Google Shape;230;p12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3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ebas Neue"/>
              <a:buNone/>
            </a:pPr>
            <a:r>
              <a:rPr lang="en-US">
                <a:solidFill>
                  <a:schemeClr val="accent1"/>
                </a:solidFill>
              </a:rPr>
              <a:t>How to Balance a Checkbook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6" name="Google Shape;236;p13"/>
          <p:cNvSpPr txBox="1"/>
          <p:nvPr>
            <p:ph idx="1" type="body"/>
          </p:nvPr>
        </p:nvSpPr>
        <p:spPr>
          <a:xfrm>
            <a:off x="1097280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lnSpcReduction="10000"/>
          </a:bodyPr>
          <a:lstStyle/>
          <a:p>
            <a:pPr indent="-1143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b="1" lang="en-US" sz="1800"/>
              <a:t>What you will need: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Your most recent bank statement and/or cancelled checks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A checkbook balancing form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Your checkbook register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A calculator and pencil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Step 1</a:t>
            </a:r>
            <a:r>
              <a:rPr lang="en-US"/>
              <a:t>: Reconcile Your Checks. 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Step 2: </a:t>
            </a:r>
            <a:r>
              <a:rPr lang="en-US"/>
              <a:t>Reconcile Your Deposits. 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Step 3: </a:t>
            </a:r>
            <a:r>
              <a:rPr lang="en-US"/>
              <a:t>Reconcile Your ATM Withdrawals &amp; Debit Card Purchases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Step 4</a:t>
            </a:r>
            <a:r>
              <a:rPr lang="en-US"/>
              <a:t>: Record Interest Earned &amp; Bank Fees. </a:t>
            </a:r>
            <a:endParaRPr/>
          </a:p>
        </p:txBody>
      </p:sp>
      <p:sp>
        <p:nvSpPr>
          <p:cNvPr id="237" name="Google Shape;237;p13"/>
          <p:cNvSpPr txBox="1"/>
          <p:nvPr>
            <p:ph idx="2" type="body"/>
          </p:nvPr>
        </p:nvSpPr>
        <p:spPr>
          <a:xfrm>
            <a:off x="6217920" y="1845737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lnSpcReduction="10000"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Step 5</a:t>
            </a:r>
            <a:r>
              <a:rPr lang="en-US"/>
              <a:t>: List Outstanding Checks.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Step 6: </a:t>
            </a:r>
            <a:r>
              <a:rPr lang="en-US"/>
              <a:t>List Outstanding Deposits. 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Step 7: </a:t>
            </a:r>
            <a:r>
              <a:rPr lang="en-US"/>
              <a:t>Record Your Bank's Ending Balance.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Step 8: </a:t>
            </a:r>
            <a:r>
              <a:rPr lang="en-US"/>
              <a:t>Enter Outstanding Deposits.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Step 9: </a:t>
            </a:r>
            <a:r>
              <a:rPr lang="en-US"/>
              <a:t>Enter Outstanding Checks.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Step 10: </a:t>
            </a:r>
            <a:r>
              <a:rPr lang="en-US"/>
              <a:t>Calculate Your Balance. 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Char char=" "/>
            </a:pPr>
            <a:r>
              <a:rPr lang="en-US" sz="1400" u="sng">
                <a:solidFill>
                  <a:schemeClr val="hlink"/>
                </a:solidFill>
                <a:hlinkClick r:id="rId3"/>
              </a:rPr>
              <a:t>https://www.youtube.com/watch?v=Aw2Wn7Wmp7c</a:t>
            </a:r>
            <a:r>
              <a:rPr lang="en-US" sz="1400"/>
              <a:t> 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Char char=" "/>
            </a:pPr>
            <a:r>
              <a:rPr lang="en-US" sz="1400" u="sng">
                <a:solidFill>
                  <a:schemeClr val="hlink"/>
                </a:solidFill>
                <a:hlinkClick r:id="rId4"/>
              </a:rPr>
              <a:t>https://www.youtube.com/watch?v=vXsavJrK9Ng</a:t>
            </a:r>
            <a:r>
              <a:rPr lang="en-US" sz="1400"/>
              <a:t> </a:t>
            </a:r>
            <a:endParaRPr/>
          </a:p>
        </p:txBody>
      </p:sp>
      <p:sp>
        <p:nvSpPr>
          <p:cNvPr id="238" name="Google Shape;238;p13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HEALTH &amp; ADDICTION ASSOCIATION OF OREGON</a:t>
            </a:r>
            <a:endParaRPr/>
          </a:p>
        </p:txBody>
      </p:sp>
      <p:sp>
        <p:nvSpPr>
          <p:cNvPr id="239" name="Google Shape;239;p13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ebas Neue"/>
              <a:buNone/>
            </a:pPr>
            <a:r>
              <a:rPr lang="en-US">
                <a:solidFill>
                  <a:schemeClr val="accent1"/>
                </a:solidFill>
              </a:rPr>
              <a:t>Check Writing &amp; Budgeting Game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5" name="Google Shape;245;p14"/>
          <p:cNvSpPr txBox="1"/>
          <p:nvPr>
            <p:ph idx="1" type="body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CONGRATULATIONS!</a:t>
            </a:r>
            <a:r>
              <a:rPr lang="en-US"/>
              <a:t> 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You have just started a new job and your income is now exactly $3,000.00 per month after taxes. You have deposited your first paycheck of $3,000.00 into your checking account. With that money, you will need to choose three things to get you started:</a:t>
            </a:r>
            <a:endParaRPr/>
          </a:p>
          <a:p>
            <a:pPr indent="-457200" lvl="1" marL="74980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b="1" lang="en-US"/>
              <a:t>Home</a:t>
            </a:r>
            <a:r>
              <a:rPr lang="en-US"/>
              <a:t>: a place to live</a:t>
            </a:r>
            <a:endParaRPr/>
          </a:p>
          <a:p>
            <a:pPr indent="-457200" lvl="1" marL="74980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b="1" lang="en-US"/>
              <a:t>Transportation</a:t>
            </a:r>
            <a:r>
              <a:rPr lang="en-US"/>
              <a:t>: How you will get around, and to and from your job</a:t>
            </a:r>
            <a:endParaRPr/>
          </a:p>
          <a:p>
            <a:pPr indent="-457200" lvl="1" marL="74980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b="1" lang="en-US"/>
              <a:t>Wellness</a:t>
            </a:r>
            <a:r>
              <a:rPr lang="en-US"/>
              <a:t>: Something that you feel will help you to feel happy and well.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As you make your choices, you will need to write checks and balance your “checkbook” as you go along. </a:t>
            </a:r>
            <a:br>
              <a:rPr lang="en-US"/>
            </a:br>
            <a:endParaRPr/>
          </a:p>
        </p:txBody>
      </p:sp>
      <p:sp>
        <p:nvSpPr>
          <p:cNvPr id="246" name="Google Shape;246;p14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HEALTH &amp; ADDICTION ASSOCIATION OF OREGON</a:t>
            </a:r>
            <a:endParaRPr/>
          </a:p>
        </p:txBody>
      </p:sp>
      <p:sp>
        <p:nvSpPr>
          <p:cNvPr id="247" name="Google Shape;247;p14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ebas Neue"/>
              <a:buNone/>
            </a:pPr>
            <a:r>
              <a:rPr lang="en-US">
                <a:solidFill>
                  <a:schemeClr val="accent1"/>
                </a:solidFill>
              </a:rPr>
              <a:t>Checkbook Template:</a:t>
            </a:r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253" name="Google Shape;253;p15"/>
          <p:cNvGraphicFramePr/>
          <p:nvPr/>
        </p:nvGraphicFramePr>
        <p:xfrm>
          <a:off x="2150075" y="2051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{5E5A2F8C-5974-4098-A0F3-A84E07C42278}</a:tableStyleId>
              </a:tblPr>
              <a:tblGrid>
                <a:gridCol w="1037100"/>
                <a:gridCol w="671050"/>
                <a:gridCol w="1488525"/>
                <a:gridCol w="942825"/>
                <a:gridCol w="1000900"/>
                <a:gridCol w="729050"/>
                <a:gridCol w="753750"/>
                <a:gridCol w="766125"/>
                <a:gridCol w="729050"/>
              </a:tblGrid>
              <a:tr h="573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 OR CODE</a:t>
                      </a: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DATE</a:t>
                      </a: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TRANSACTION DESCRIPTION</a:t>
                      </a: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PAYMENT FEE, WITHDRAWAL </a:t>
                      </a: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DEPOSIT, CREDIT </a:t>
                      </a: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</a:t>
                      </a: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752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2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2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2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4" name="Google Shape;254;p15"/>
          <p:cNvSpPr/>
          <p:nvPr/>
        </p:nvSpPr>
        <p:spPr>
          <a:xfrm>
            <a:off x="-3922487" y="0"/>
            <a:ext cx="1952172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5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HEALTH &amp; ADDICTION ASSOCIATION OF OREGON</a:t>
            </a:r>
            <a:endParaRPr/>
          </a:p>
        </p:txBody>
      </p:sp>
      <p:sp>
        <p:nvSpPr>
          <p:cNvPr id="256" name="Google Shape;256;p15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ebas Neue"/>
              <a:buNone/>
            </a:pPr>
            <a:r>
              <a:rPr lang="en-US">
                <a:solidFill>
                  <a:schemeClr val="accent1"/>
                </a:solidFill>
              </a:rPr>
              <a:t>Instructions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62" name="Google Shape;262;p16"/>
          <p:cNvSpPr txBox="1"/>
          <p:nvPr>
            <p:ph idx="1" type="body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Step 1: </a:t>
            </a:r>
            <a:r>
              <a:rPr lang="en-US"/>
              <a:t>Pay your bills using practice checks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Step 2: </a:t>
            </a:r>
            <a:r>
              <a:rPr lang="en-US"/>
              <a:t>Go shopping for home, transportation, and wellness. Choose an option and write a check. </a:t>
            </a:r>
            <a:endParaRPr/>
          </a:p>
        </p:txBody>
      </p:sp>
      <p:graphicFrame>
        <p:nvGraphicFramePr>
          <p:cNvPr id="263" name="Google Shape;263;p16"/>
          <p:cNvGraphicFramePr/>
          <p:nvPr/>
        </p:nvGraphicFramePr>
        <p:xfrm>
          <a:off x="2631057" y="243824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{2D23B2C1-1339-4A7A-BE5F-66EA42659D5D}</a:tableStyleId>
              </a:tblPr>
              <a:tblGrid>
                <a:gridCol w="4425150"/>
                <a:gridCol w="2288875"/>
              </a:tblGrid>
              <a:tr h="521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Make check payable to: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Amount: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</a:tr>
              <a:tr h="521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Hot &amp; Cold Power Company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$57.93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</a:tr>
              <a:tr h="521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Few Channels Cable Company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$65.34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</a:tr>
              <a:tr h="521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You Deserve Some Credit Company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$60.00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sp>
        <p:nvSpPr>
          <p:cNvPr id="264" name="Google Shape;264;p16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HEALTH &amp; ADDICTION ASSOCIATION OF OREGON</a:t>
            </a:r>
            <a:endParaRPr/>
          </a:p>
        </p:txBody>
      </p:sp>
      <p:sp>
        <p:nvSpPr>
          <p:cNvPr id="265" name="Google Shape;265;p16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ebas Neue"/>
              <a:buNone/>
            </a:pPr>
            <a:r>
              <a:rPr lang="en-US">
                <a:solidFill>
                  <a:schemeClr val="accent1"/>
                </a:solidFill>
              </a:rPr>
              <a:t>Housing Options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71" name="Google Shape;271;p17"/>
          <p:cNvSpPr txBox="1"/>
          <p:nvPr>
            <p:ph idx="1" type="body"/>
          </p:nvPr>
        </p:nvSpPr>
        <p:spPr>
          <a:xfrm>
            <a:off x="1097280" y="1845734"/>
            <a:ext cx="4858677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Option 1: 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Bedroom in a shared house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Rent: $450/month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Pros: Inexpensive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Cons: Must share common space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Pay to: Friendly Living Company</a:t>
            </a:r>
            <a:endParaRPr/>
          </a:p>
        </p:txBody>
      </p:sp>
      <p:sp>
        <p:nvSpPr>
          <p:cNvPr id="272" name="Google Shape;272;p17"/>
          <p:cNvSpPr txBox="1"/>
          <p:nvPr>
            <p:ph idx="2" type="body"/>
          </p:nvPr>
        </p:nvSpPr>
        <p:spPr>
          <a:xfrm>
            <a:off x="6217920" y="1845737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Option 2: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Shared two-bedroom apartment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Rent: $700/month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Pros: Less expensive than living alone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Cons: Must share common space with another person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Pay to: Standard Property Company</a:t>
            </a:r>
            <a:endParaRPr/>
          </a:p>
          <a:p>
            <a:pPr indent="0" lvl="1" marL="20116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  <p:pic>
        <p:nvPicPr>
          <p:cNvPr descr="Shared Housing! Rooms for rent - Apartment for Rent in Portland, OR |  Apartments.com" id="273" name="Google Shape;27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8292" y="4030050"/>
            <a:ext cx="2774092" cy="20618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artments for Rent in Portland OR | Apartments.com" id="274" name="Google Shape;27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1493" y="4176585"/>
            <a:ext cx="2783977" cy="191529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7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HEALTH &amp; ADDICTION ASSOCIATION OF OREGON</a:t>
            </a:r>
            <a:endParaRPr/>
          </a:p>
        </p:txBody>
      </p:sp>
      <p:sp>
        <p:nvSpPr>
          <p:cNvPr id="276" name="Google Shape;276;p17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ebas Neue"/>
              <a:buNone/>
            </a:pPr>
            <a:r>
              <a:rPr lang="en-US">
                <a:solidFill>
                  <a:schemeClr val="accent1"/>
                </a:solidFill>
              </a:rPr>
              <a:t>Housing Options (continued)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82" name="Google Shape;282;p18"/>
          <p:cNvSpPr txBox="1"/>
          <p:nvPr>
            <p:ph idx="1" type="body"/>
          </p:nvPr>
        </p:nvSpPr>
        <p:spPr>
          <a:xfrm>
            <a:off x="1097280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Option 3: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Studio apartment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Rent: $850/month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Pros: Close to downtown and work, walkable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Cons: More expensive, not a lot of space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Pay to: Dollhouse properties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/>
          </a:p>
        </p:txBody>
      </p:sp>
      <p:sp>
        <p:nvSpPr>
          <p:cNvPr id="283" name="Google Shape;283;p18"/>
          <p:cNvSpPr txBox="1"/>
          <p:nvPr>
            <p:ph idx="2" type="body"/>
          </p:nvPr>
        </p:nvSpPr>
        <p:spPr>
          <a:xfrm>
            <a:off x="6217920" y="1845737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Option 4: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One-bedroom apartment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Rent: $1100/month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Pros: More personal space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Cons: More expensive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Pay to: American Property Management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/>
          </a:p>
        </p:txBody>
      </p:sp>
      <p:pic>
        <p:nvPicPr>
          <p:cNvPr descr="Why America&amp;#39;s New Apartment Buildings All Look the Same - Bloomberg" id="284" name="Google Shape;28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5999" y="4062535"/>
            <a:ext cx="2743201" cy="19149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Are Apartment Amenities?" id="285" name="Google Shape;28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0486" y="4049817"/>
            <a:ext cx="3039763" cy="192765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8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HEALTH &amp; ADDICTION ASSOCIATION OF OREGON</a:t>
            </a:r>
            <a:endParaRPr/>
          </a:p>
        </p:txBody>
      </p:sp>
      <p:sp>
        <p:nvSpPr>
          <p:cNvPr id="287" name="Google Shape;287;p18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ebas Neue"/>
              <a:buNone/>
            </a:pPr>
            <a:r>
              <a:rPr lang="en-US">
                <a:solidFill>
                  <a:schemeClr val="accent1"/>
                </a:solidFill>
              </a:rPr>
              <a:t>Housing Options (continued)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3" name="Google Shape;293;p19"/>
          <p:cNvSpPr txBox="1"/>
          <p:nvPr>
            <p:ph idx="1" type="body"/>
          </p:nvPr>
        </p:nvSpPr>
        <p:spPr>
          <a:xfrm>
            <a:off x="1097280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Option 5: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Small home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Mortgage: $1150/month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Pros: Over time, you will own the home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Cons: Needs some repairs and updates; put all savings into down payment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Pay to: Happy Homes Mortgage Company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94" name="Google Shape;294;p19"/>
          <p:cNvSpPr txBox="1"/>
          <p:nvPr>
            <p:ph idx="2" type="body"/>
          </p:nvPr>
        </p:nvSpPr>
        <p:spPr>
          <a:xfrm>
            <a:off x="6217920" y="1845737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Option 6: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Large suburban home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Mortgage: $1800/month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Pros: Plenty of living space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Cons: Long commute to work; put all savings into down payment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Pay to: Megabank Home Loans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/>
          </a:p>
        </p:txBody>
      </p:sp>
      <p:pic>
        <p:nvPicPr>
          <p:cNvPr descr="67 Best Tiny Houses 2021 - Small House Pictures &amp;amp; Plans" id="295" name="Google Shape;2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5557" y="4151870"/>
            <a:ext cx="1655805" cy="2014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rge suburban house – Stock Editorial Photo © kzlobastov #54852017" id="296" name="Google Shape;29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5265" y="4151870"/>
            <a:ext cx="2582562" cy="1915298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HEALTH &amp; ADDICTION ASSOCIATION OF OREGON</a:t>
            </a:r>
            <a:endParaRPr/>
          </a:p>
        </p:txBody>
      </p:sp>
      <p:sp>
        <p:nvSpPr>
          <p:cNvPr id="298" name="Google Shape;298;p19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Bebas Neue"/>
              <a:buNone/>
            </a:pPr>
            <a:r>
              <a:rPr lang="en-US"/>
              <a:t>Banking Basics</a:t>
            </a:r>
            <a:endParaRPr/>
          </a:p>
        </p:txBody>
      </p:sp>
      <p:sp>
        <p:nvSpPr>
          <p:cNvPr id="132" name="Google Shape;132;p2"/>
          <p:cNvSpPr txBox="1"/>
          <p:nvPr>
            <p:ph idx="1" type="subTitle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Workshop 4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en-US"/>
              <a:t>PG. 59 IN STUDENT GUIDE</a:t>
            </a:r>
            <a:endParaRPr/>
          </a:p>
        </p:txBody>
      </p:sp>
      <p:sp>
        <p:nvSpPr>
          <p:cNvPr id="133" name="Google Shape;133;p2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HEALTH &amp; ADDICTION ASSOCIATION OF OREGON</a:t>
            </a:r>
            <a:endParaRPr/>
          </a:p>
        </p:txBody>
      </p:sp>
      <p:sp>
        <p:nvSpPr>
          <p:cNvPr id="134" name="Google Shape;134;p2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ebas Neue"/>
              <a:buNone/>
            </a:pPr>
            <a:r>
              <a:rPr lang="en-US">
                <a:solidFill>
                  <a:schemeClr val="accent1"/>
                </a:solidFill>
              </a:rPr>
              <a:t>Transportation Options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04" name="Google Shape;304;p20"/>
          <p:cNvSpPr txBox="1"/>
          <p:nvPr>
            <p:ph idx="1" type="body"/>
          </p:nvPr>
        </p:nvSpPr>
        <p:spPr>
          <a:xfrm>
            <a:off x="1097280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Option 1: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Bus pass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$95/month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Pros: Inexpensive; better for the environment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Cons: Commute takes longer; limits where you can go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Pay to: City Transportation</a:t>
            </a:r>
            <a:endParaRPr b="1"/>
          </a:p>
        </p:txBody>
      </p:sp>
      <p:sp>
        <p:nvSpPr>
          <p:cNvPr id="305" name="Google Shape;305;p20"/>
          <p:cNvSpPr txBox="1"/>
          <p:nvPr>
            <p:ph idx="2" type="body"/>
          </p:nvPr>
        </p:nvSpPr>
        <p:spPr>
          <a:xfrm>
            <a:off x="6217920" y="1845737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Option 2: 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Basic used car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$1,800 one-time payment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Pros: Inexpensive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Con: Needs repairs and maintenance 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Pay to: Happy Auto</a:t>
            </a:r>
            <a:endParaRPr/>
          </a:p>
        </p:txBody>
      </p:sp>
      <p:pic>
        <p:nvPicPr>
          <p:cNvPr descr="Taking public transit in Portland | Portland.gov" id="306" name="Google Shape;30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3006" y="4473146"/>
            <a:ext cx="2854411" cy="1504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 Best Used Car Buying Websites" id="307" name="Google Shape;30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5543" y="4202801"/>
            <a:ext cx="3142529" cy="177466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0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HEALTH &amp; ADDICTION ASSOCIATION OF OREGON</a:t>
            </a:r>
            <a:endParaRPr/>
          </a:p>
        </p:txBody>
      </p:sp>
      <p:sp>
        <p:nvSpPr>
          <p:cNvPr id="309" name="Google Shape;309;p20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ebas Neue"/>
              <a:buNone/>
            </a:pPr>
            <a:r>
              <a:rPr lang="en-US">
                <a:solidFill>
                  <a:schemeClr val="accent1"/>
                </a:solidFill>
              </a:rPr>
              <a:t>Transportation Options (continued)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15" name="Google Shape;315;p21"/>
          <p:cNvSpPr txBox="1"/>
          <p:nvPr>
            <p:ph idx="1" type="body"/>
          </p:nvPr>
        </p:nvSpPr>
        <p:spPr>
          <a:xfrm>
            <a:off x="1097280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Option 3: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Basic new car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$280/month five-year loan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Pros: Reliable transportation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Cons: More expensive, regular payments you need to make each month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Pay to: Sam’s New Cars</a:t>
            </a:r>
            <a:endParaRPr/>
          </a:p>
        </p:txBody>
      </p:sp>
      <p:sp>
        <p:nvSpPr>
          <p:cNvPr id="316" name="Google Shape;316;p21"/>
          <p:cNvSpPr txBox="1"/>
          <p:nvPr>
            <p:ph idx="2" type="body"/>
          </p:nvPr>
        </p:nvSpPr>
        <p:spPr>
          <a:xfrm>
            <a:off x="6217920" y="1845737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Option 4: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Leased luxury car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$650/month three-year lease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Pros: Luxurious car you’ve always dreamed of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Cons: Very expensive; long-term loan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Pay to: Fast &amp; Fun Auto</a:t>
            </a:r>
            <a:endParaRPr/>
          </a:p>
        </p:txBody>
      </p:sp>
      <p:pic>
        <p:nvPicPr>
          <p:cNvPr descr="2021 New Car Buyer&amp;#39;s Guide | Kelley Blue Book" id="317" name="Google Shape;31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075" y="4213654"/>
            <a:ext cx="2882214" cy="1655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ke a look: Bugatti&amp;#39;s La Voiture Noire car just sold for $19 million" id="318" name="Google Shape;31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3092" y="4213654"/>
            <a:ext cx="2899513" cy="174193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1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HEALTH &amp; ADDICTION ASSOCIATION OF OREGON</a:t>
            </a:r>
            <a:endParaRPr/>
          </a:p>
        </p:txBody>
      </p:sp>
      <p:sp>
        <p:nvSpPr>
          <p:cNvPr id="320" name="Google Shape;320;p21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2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ebas Neue"/>
              <a:buNone/>
            </a:pPr>
            <a:r>
              <a:rPr lang="en-US">
                <a:solidFill>
                  <a:schemeClr val="accent1"/>
                </a:solidFill>
              </a:rPr>
              <a:t>Wellness Options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26" name="Google Shape;326;p22"/>
          <p:cNvSpPr txBox="1"/>
          <p:nvPr>
            <p:ph idx="1" type="body"/>
          </p:nvPr>
        </p:nvSpPr>
        <p:spPr>
          <a:xfrm>
            <a:off x="1097280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Option 1: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Community Fair Outing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$20 entrance fee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Pros: Inexpensive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Cons: Crowded with long lines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Pay to: Community Events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27" name="Google Shape;327;p22"/>
          <p:cNvSpPr txBox="1"/>
          <p:nvPr>
            <p:ph idx="2" type="body"/>
          </p:nvPr>
        </p:nvSpPr>
        <p:spPr>
          <a:xfrm>
            <a:off x="6217920" y="1845737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Option 2: 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Day at the Spa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$125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Pros: Relaxing and rejuvenating; self-care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Cons: Expensive for one day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Pay to: Dreamscape Spa</a:t>
            </a:r>
            <a:endParaRPr/>
          </a:p>
          <a:p>
            <a:pPr indent="-68579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Williamson County Fair and Rodeo" id="328" name="Google Shape;32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1794" y="4087248"/>
            <a:ext cx="2821768" cy="18902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verything You Need For The Perfect Spa Day With Your Dog — Without The  Groomer" id="329" name="Google Shape;32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7105" y="3991232"/>
            <a:ext cx="2641359" cy="208508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2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HEALTH &amp; ADDICTION ASSOCIATION OF OREGON</a:t>
            </a:r>
            <a:endParaRPr/>
          </a:p>
        </p:txBody>
      </p:sp>
      <p:sp>
        <p:nvSpPr>
          <p:cNvPr id="331" name="Google Shape;331;p22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3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ebas Neue"/>
              <a:buNone/>
            </a:pPr>
            <a:r>
              <a:rPr lang="en-US">
                <a:solidFill>
                  <a:schemeClr val="accent1"/>
                </a:solidFill>
              </a:rPr>
              <a:t>Wellness Options (Continued)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7" name="Google Shape;337;p23"/>
          <p:cNvSpPr txBox="1"/>
          <p:nvPr>
            <p:ph idx="1" type="body"/>
          </p:nvPr>
        </p:nvSpPr>
        <p:spPr>
          <a:xfrm>
            <a:off x="1097280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Option 3: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Adopt a dog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$400 adoption fee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Pros: Provides unconditional love and companionship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Cons: Ongoing cost for food and care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Pay to: County Animal Shelter</a:t>
            </a:r>
            <a:endParaRPr/>
          </a:p>
          <a:p>
            <a:pPr indent="-68579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338" name="Google Shape;338;p23"/>
          <p:cNvSpPr txBox="1"/>
          <p:nvPr>
            <p:ph idx="2" type="body"/>
          </p:nvPr>
        </p:nvSpPr>
        <p:spPr>
          <a:xfrm>
            <a:off x="6217920" y="1845737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Option 4: 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New Gaming Station &amp; Games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$460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Pros: Provides at-home entertainment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Cons: Initial cost is expensive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Pay to: Super Electronics</a:t>
            </a:r>
            <a:endParaRPr/>
          </a:p>
          <a:p>
            <a:pPr indent="-68579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descr="Portland | ASPCA" id="339" name="Google Shape;33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5296" y="4176584"/>
            <a:ext cx="3138617" cy="16925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S5 release date, price, specs, pre-order &amp;amp; Sony PlayStation 5 news - Radio  Times" id="340" name="Google Shape;34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9047" y="3904735"/>
            <a:ext cx="2785212" cy="196435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3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HEALTH &amp; ADDICTION ASSOCIATION OF OREGON</a:t>
            </a:r>
            <a:endParaRPr/>
          </a:p>
        </p:txBody>
      </p:sp>
      <p:sp>
        <p:nvSpPr>
          <p:cNvPr id="342" name="Google Shape;342;p23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ebas Neue"/>
              <a:buNone/>
            </a:pPr>
            <a:r>
              <a:rPr lang="en-US">
                <a:solidFill>
                  <a:schemeClr val="accent1"/>
                </a:solidFill>
              </a:rPr>
              <a:t>Wellness Options (continued)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48" name="Google Shape;348;p24"/>
          <p:cNvSpPr txBox="1"/>
          <p:nvPr>
            <p:ph idx="1" type="body"/>
          </p:nvPr>
        </p:nvSpPr>
        <p:spPr>
          <a:xfrm>
            <a:off x="1097280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1" lang="en-US"/>
              <a:t>Option 5: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60’ High Definition Television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$800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Pros: Provides at-home entertainment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Cons: Initial cost is quite expensive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Pay to: E-Mart</a:t>
            </a:r>
            <a:endParaRPr/>
          </a:p>
          <a:p>
            <a:pPr indent="0" lvl="1" marL="20116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49" name="Google Shape;349;p24"/>
          <p:cNvSpPr txBox="1"/>
          <p:nvPr>
            <p:ph idx="2" type="body"/>
          </p:nvPr>
        </p:nvSpPr>
        <p:spPr>
          <a:xfrm>
            <a:off x="6217920" y="1845737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/>
              <a:t>Option 6: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/>
              <a:t>One Week All-Inclusive Resort Vacation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$1600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Pros: Very luxurious and relaxing vacation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Cons: Very expensive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Pay to: Serene Vacations</a:t>
            </a:r>
            <a:endParaRPr/>
          </a:p>
          <a:p>
            <a:pPr indent="-68579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descr="Best Buy: Hisense 60&amp;quot; Class LED H6 Series 2160p Smart 4K UHD TV with HDR  60DU6070" id="350" name="Google Shape;35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8292" y="4015947"/>
            <a:ext cx="2501419" cy="1744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ical Vacations By Me – Maybe It Is Time For a Resort Vacation For a  Change In Scenery." id="351" name="Google Shape;35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8195" y="3929449"/>
            <a:ext cx="2556715" cy="193964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4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HEALTH &amp; ADDICTION ASSOCIATION OF OREGON</a:t>
            </a:r>
            <a:endParaRPr/>
          </a:p>
        </p:txBody>
      </p:sp>
      <p:sp>
        <p:nvSpPr>
          <p:cNvPr id="353" name="Google Shape;353;p24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5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ebas Neue"/>
              <a:buNone/>
            </a:pPr>
            <a:r>
              <a:rPr lang="en-US">
                <a:solidFill>
                  <a:schemeClr val="accent1"/>
                </a:solidFill>
              </a:rPr>
              <a:t>Make Your Purchases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59" name="Google Shape;359;p25"/>
          <p:cNvSpPr txBox="1"/>
          <p:nvPr>
            <p:ph idx="1" type="body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Step 3: Write 3 checks – one for housing, one for transportation, and one for wellness.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i="1"/>
          </a:p>
        </p:txBody>
      </p:sp>
      <p:pic>
        <p:nvPicPr>
          <p:cNvPr id="360" name="Google Shape;36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7671" y="2847442"/>
            <a:ext cx="4343538" cy="2019943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5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HEALTH &amp; ADDICTION ASSOCIATION OF OREGON</a:t>
            </a:r>
            <a:endParaRPr/>
          </a:p>
        </p:txBody>
      </p:sp>
      <p:sp>
        <p:nvSpPr>
          <p:cNvPr id="362" name="Google Shape;362;p25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ebas Neue"/>
              <a:buNone/>
            </a:pPr>
            <a:r>
              <a:rPr lang="en-US">
                <a:solidFill>
                  <a:schemeClr val="accent1"/>
                </a:solidFill>
              </a:rPr>
              <a:t>Collect Coins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68" name="Google Shape;368;p26"/>
          <p:cNvSpPr txBox="1"/>
          <p:nvPr>
            <p:ph idx="1" type="body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Step 4: How many points did you collect for each item?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i="1" lang="en-US"/>
              <a:t>Did you notice the correlation between your expense choices and the amount of points you were able to collect?</a:t>
            </a:r>
            <a:endParaRPr i="1"/>
          </a:p>
          <a:p>
            <a:pPr indent="-1143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t/>
            </a:r>
            <a:endParaRPr/>
          </a:p>
        </p:txBody>
      </p:sp>
      <p:pic>
        <p:nvPicPr>
          <p:cNvPr id="369" name="Google Shape;36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7373" y="2868826"/>
            <a:ext cx="2778211" cy="277821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6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HEALTH &amp; ADDICTION ASSOCIATION OF OREGON</a:t>
            </a:r>
            <a:endParaRPr/>
          </a:p>
        </p:txBody>
      </p:sp>
      <p:sp>
        <p:nvSpPr>
          <p:cNvPr id="371" name="Google Shape;371;p26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ebas Neue"/>
              <a:buNone/>
            </a:pPr>
            <a:r>
              <a:rPr lang="en-US">
                <a:solidFill>
                  <a:schemeClr val="accent1"/>
                </a:solidFill>
              </a:rPr>
              <a:t>Wrap-Up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77" name="Google Shape;377;p27"/>
          <p:cNvSpPr txBox="1"/>
          <p:nvPr>
            <p:ph idx="1" type="body"/>
          </p:nvPr>
        </p:nvSpPr>
        <p:spPr>
          <a:xfrm>
            <a:off x="1097275" y="2025148"/>
            <a:ext cx="7292700" cy="28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55000" lnSpcReduction="20000"/>
          </a:bodyPr>
          <a:lstStyle/>
          <a:p>
            <a:pPr indent="-43127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2894"/>
              <a:t>Thank you all for your participation!</a:t>
            </a:r>
            <a:endParaRPr sz="2894"/>
          </a:p>
          <a:p>
            <a:pPr indent="-431278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2894"/>
              <a:t>Are there any questions?</a:t>
            </a:r>
            <a:endParaRPr sz="2894"/>
          </a:p>
          <a:p>
            <a:pPr indent="-431278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b="1" lang="en-US" sz="2894">
                <a:solidFill>
                  <a:schemeClr val="accent2"/>
                </a:solidFill>
              </a:rPr>
              <a:t>Homework: </a:t>
            </a:r>
            <a:endParaRPr b="1" sz="2894">
              <a:solidFill>
                <a:schemeClr val="accent2"/>
              </a:solidFill>
            </a:endParaRPr>
          </a:p>
          <a:p>
            <a:pPr indent="-436993" lvl="1" marL="749808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Calibri"/>
              <a:buAutoNum type="alphaLcPeriod"/>
            </a:pPr>
            <a:r>
              <a:rPr lang="en-US" sz="2694"/>
              <a:t>Choose </a:t>
            </a:r>
            <a:r>
              <a:rPr b="1" lang="en-US" sz="2694"/>
              <a:t>one</a:t>
            </a:r>
            <a:r>
              <a:rPr lang="en-US" sz="2694"/>
              <a:t> </a:t>
            </a:r>
            <a:r>
              <a:rPr b="1" lang="en-US" sz="2694"/>
              <a:t>more </a:t>
            </a:r>
            <a:r>
              <a:rPr lang="en-US" sz="2694"/>
              <a:t>money saving idea and commit to it for the week. Keep track of which ideas are going well and which are not. </a:t>
            </a:r>
            <a:endParaRPr sz="2694"/>
          </a:p>
          <a:p>
            <a:pPr indent="-436993" lvl="1" marL="749808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Calibri"/>
              <a:buAutoNum type="alphaLcPeriod"/>
            </a:pPr>
            <a:r>
              <a:rPr lang="en-US" sz="2694"/>
              <a:t>Continue using your budget for the next week and revise it if needed.</a:t>
            </a:r>
            <a:endParaRPr sz="2694"/>
          </a:p>
          <a:p>
            <a:pPr indent="-436993" lvl="1" marL="749808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Calibri"/>
              <a:buAutoNum type="alphaLcPeriod"/>
            </a:pPr>
            <a:r>
              <a:rPr lang="en-US" sz="2694"/>
              <a:t>Research any fees charged at your bank or a bank you are interested in.</a:t>
            </a:r>
            <a:endParaRPr/>
          </a:p>
        </p:txBody>
      </p:sp>
      <p:pic>
        <p:nvPicPr>
          <p:cNvPr id="378" name="Google Shape;37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3516" y="2515069"/>
            <a:ext cx="2989521" cy="204430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7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HEALTH &amp; ADDICTION ASSOCIATION OF OREGON</a:t>
            </a:r>
            <a:endParaRPr/>
          </a:p>
        </p:txBody>
      </p:sp>
      <p:sp>
        <p:nvSpPr>
          <p:cNvPr id="380" name="Google Shape;380;p27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ebas Neue"/>
              <a:buNone/>
            </a:pPr>
            <a:r>
              <a:rPr lang="en-US">
                <a:solidFill>
                  <a:schemeClr val="accent1"/>
                </a:solidFill>
              </a:rPr>
              <a:t>Welcome Back!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0" name="Google Shape;140;p3"/>
          <p:cNvSpPr txBox="1"/>
          <p:nvPr>
            <p:ph idx="1" type="body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/>
              <a:t>Updates &amp; Sharing:</a:t>
            </a:r>
            <a:endParaRPr/>
          </a:p>
          <a:p>
            <a:pPr indent="-342900" lvl="1" marL="63550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/>
              <a:t>How did the money saving homework go?</a:t>
            </a:r>
            <a:endParaRPr/>
          </a:p>
          <a:p>
            <a:pPr indent="-342900" lvl="1" marL="63550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/>
              <a:t>What community resource did you find?</a:t>
            </a:r>
            <a:endParaRPr/>
          </a:p>
          <a:p>
            <a:pPr indent="-342900" lvl="1" marL="63550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/>
              <a:t>How are your budgets going?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r>
              <a:rPr b="1" lang="en-US"/>
              <a:t>Today’s Agenda:</a:t>
            </a:r>
            <a:endParaRPr/>
          </a:p>
          <a:p>
            <a:pPr indent="-457200" lvl="1" marL="74980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/>
              <a:t>Learn about common banking terms and the different types of financial institutions.</a:t>
            </a:r>
            <a:endParaRPr/>
          </a:p>
          <a:p>
            <a:pPr indent="-457200" lvl="1" marL="74980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/>
              <a:t>Learn about common banking fees and how to avoid them.</a:t>
            </a:r>
            <a:endParaRPr/>
          </a:p>
          <a:p>
            <a:pPr indent="-457200" lvl="1" marL="74980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/>
              <a:t>How to open a bank account.</a:t>
            </a:r>
            <a:endParaRPr/>
          </a:p>
          <a:p>
            <a:pPr indent="-457200" lvl="1" marL="74980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/>
              <a:t>How to remedy a poor banking history.</a:t>
            </a:r>
            <a:endParaRPr/>
          </a:p>
          <a:p>
            <a:pPr indent="-457200" lvl="1" marL="74980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/>
              <a:t>Learn about the different types of checking accounts.</a:t>
            </a:r>
            <a:endParaRPr/>
          </a:p>
          <a:p>
            <a:pPr indent="-457200" lvl="1" marL="74980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/>
              <a:t>How to read and write a check.</a:t>
            </a:r>
            <a:endParaRPr/>
          </a:p>
          <a:p>
            <a:pPr indent="-457200" lvl="1" marL="74980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/>
              <a:t>How to balance a checkbook and why it’s important.</a:t>
            </a:r>
            <a:endParaRPr/>
          </a:p>
          <a:p>
            <a:pPr indent="-342900" lvl="1" marL="74980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1" name="Google Shape;141;p3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HEALTH &amp; ADDICTION ASSOCIATION OF OREGON</a:t>
            </a:r>
            <a:endParaRPr/>
          </a:p>
        </p:txBody>
      </p:sp>
      <p:sp>
        <p:nvSpPr>
          <p:cNvPr id="142" name="Google Shape;142;p3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ebas Neue"/>
              <a:buNone/>
            </a:pPr>
            <a:r>
              <a:rPr lang="en-US">
                <a:solidFill>
                  <a:schemeClr val="accent1"/>
                </a:solidFill>
              </a:rPr>
              <a:t>Community Agreements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8" name="Google Shape;148;p4"/>
          <p:cNvSpPr txBox="1"/>
          <p:nvPr>
            <p:ph idx="1" type="body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49" name="Google Shape;149;p4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HEALTH &amp; ADDICTION ASSOCIATION OF OREGON</a:t>
            </a:r>
            <a:endParaRPr/>
          </a:p>
        </p:txBody>
      </p:sp>
      <p:sp>
        <p:nvSpPr>
          <p:cNvPr id="150" name="Google Shape;150;p4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ebas Neue"/>
              <a:buNone/>
            </a:pPr>
            <a:r>
              <a:rPr lang="en-US">
                <a:solidFill>
                  <a:schemeClr val="accent1"/>
                </a:solidFill>
              </a:rPr>
              <a:t>Learning Objectives</a:t>
            </a:r>
            <a:endParaRPr/>
          </a:p>
        </p:txBody>
      </p:sp>
      <p:sp>
        <p:nvSpPr>
          <p:cNvPr id="156" name="Google Shape;156;p5"/>
          <p:cNvSpPr txBox="1"/>
          <p:nvPr>
            <p:ph idx="1" type="body"/>
          </p:nvPr>
        </p:nvSpPr>
        <p:spPr>
          <a:xfrm>
            <a:off x="1272974" y="1890584"/>
            <a:ext cx="7236016" cy="422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i="1" lang="en-US" sz="2400"/>
              <a:t>Upon conclusion of Workshop 4, participants will: </a:t>
            </a:r>
            <a:endParaRPr sz="2400"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2400"/>
              <a:t>Have learned at least three new banking terms and their meanings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2400"/>
              <a:t>Understand the differences and pros and cons between different types of financial institutions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2400"/>
              <a:t>Understand the most common banking fees and identify practical ways to minimize or avoid them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2400"/>
              <a:t>Understand the steps to opening a checking account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2400"/>
              <a:t>Identify steps to remedy poor banking histories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2400"/>
              <a:t>Understand the differences and pros/cons to different types of checking accounts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2400"/>
              <a:t>Understand how to read and write checks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2400"/>
              <a:t>Understand how to balance a checkbook and the importance of doing so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/>
          </a:p>
        </p:txBody>
      </p:sp>
      <p:sp>
        <p:nvSpPr>
          <p:cNvPr id="157" name="Google Shape;157;p5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HEALTH &amp; ADDICTION ASSOCIATION OF OREGON</a:t>
            </a:r>
            <a:endParaRPr/>
          </a:p>
        </p:txBody>
      </p:sp>
      <p:sp>
        <p:nvSpPr>
          <p:cNvPr id="158" name="Google Shape;158;p5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9" name="Google Shape;15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9926" y="2484709"/>
            <a:ext cx="2341067" cy="234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ebas Neue"/>
              <a:buNone/>
            </a:pPr>
            <a:r>
              <a:rPr lang="en-US">
                <a:solidFill>
                  <a:schemeClr val="accent1"/>
                </a:solidFill>
              </a:rPr>
              <a:t>Banking Terms &amp; Financial Institutions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5" name="Google Shape;165;p6"/>
          <p:cNvSpPr txBox="1"/>
          <p:nvPr>
            <p:ph idx="1" type="body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TERMS</a:t>
            </a:r>
            <a:endParaRPr/>
          </a:p>
        </p:txBody>
      </p:sp>
      <p:sp>
        <p:nvSpPr>
          <p:cNvPr id="166" name="Google Shape;166;p6"/>
          <p:cNvSpPr txBox="1"/>
          <p:nvPr>
            <p:ph idx="2" type="body"/>
          </p:nvPr>
        </p:nvSpPr>
        <p:spPr>
          <a:xfrm>
            <a:off x="1097280" y="2582334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70000" lnSpcReduction="20000"/>
          </a:bodyPr>
          <a:lstStyle/>
          <a:p>
            <a:pPr indent="-9144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 "/>
            </a:pPr>
            <a:r>
              <a:rPr lang="en-US"/>
              <a:t>Annual Percentage Rate (APR)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/>
              <a:t>Finance Charge	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/>
              <a:t>Check Hold 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/>
              <a:t>Interest				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/>
              <a:t>Debit Card 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/>
              <a:t>Interest Rate			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/>
              <a:t>Delinquency	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/>
              <a:t>Overdraft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/>
              <a:t>Federal Deposit Insurance Corporation (FDIC)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/>
              <a:t>Service Charge	</a:t>
            </a:r>
            <a:endParaRPr/>
          </a:p>
        </p:txBody>
      </p:sp>
      <p:sp>
        <p:nvSpPr>
          <p:cNvPr id="167" name="Google Shape;167;p6"/>
          <p:cNvSpPr txBox="1"/>
          <p:nvPr>
            <p:ph idx="3" type="body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TYPES OF FINANCIAL INSTITUTIONS</a:t>
            </a:r>
            <a:endParaRPr/>
          </a:p>
        </p:txBody>
      </p:sp>
      <p:sp>
        <p:nvSpPr>
          <p:cNvPr id="168" name="Google Shape;168;p6"/>
          <p:cNvSpPr txBox="1"/>
          <p:nvPr>
            <p:ph idx="4" type="body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Commercial banks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Savings and loans associations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Credit unions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Internet Banks</a:t>
            </a:r>
            <a:endParaRPr/>
          </a:p>
        </p:txBody>
      </p:sp>
      <p:pic>
        <p:nvPicPr>
          <p:cNvPr id="169" name="Google Shape;16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7920" y="4468306"/>
            <a:ext cx="2697166" cy="151041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6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HEALTH &amp; ADDICTION ASSOCIATION OF OREGON</a:t>
            </a:r>
            <a:endParaRPr/>
          </a:p>
        </p:txBody>
      </p:sp>
      <p:sp>
        <p:nvSpPr>
          <p:cNvPr id="171" name="Google Shape;171;p6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ebas Neue"/>
              <a:buNone/>
            </a:pPr>
            <a:r>
              <a:rPr lang="en-US">
                <a:solidFill>
                  <a:schemeClr val="accent1"/>
                </a:solidFill>
              </a:rPr>
              <a:t>Common Banking Fees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7" name="Google Shape;177;p7"/>
          <p:cNvSpPr txBox="1"/>
          <p:nvPr>
            <p:ph idx="1" type="body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Monthly maintenance/service fee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ATM fees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Overdraft fees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Insufficient funds fees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Stop payment fees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Early withdrawal fees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Early closing fees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Low balance checking account fees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Excessive transaction fees</a:t>
            </a:r>
            <a:endParaRPr/>
          </a:p>
        </p:txBody>
      </p:sp>
      <p:pic>
        <p:nvPicPr>
          <p:cNvPr id="178" name="Google Shape;17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140" y="2620896"/>
            <a:ext cx="2828925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7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HEALTH &amp; ADDICTION ASSOCIATION OF OREGON</a:t>
            </a:r>
            <a:endParaRPr/>
          </a:p>
        </p:txBody>
      </p:sp>
      <p:sp>
        <p:nvSpPr>
          <p:cNvPr id="180" name="Google Shape;180;p7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ebas Neue"/>
              <a:buNone/>
            </a:pPr>
            <a:r>
              <a:rPr lang="en-US">
                <a:solidFill>
                  <a:schemeClr val="accent1"/>
                </a:solidFill>
              </a:rPr>
              <a:t>The 7 Steps to Opening a Bank Account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6" name="Google Shape;186;p8"/>
          <p:cNvSpPr txBox="1"/>
          <p:nvPr>
            <p:ph idx="1" type="body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Choose an institution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Go to their website or a branch of the bank or credit union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Pick the product you want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Provide your information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Agree to terms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Print, sign, and mail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Congratulate yourself!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87" name="Google Shape;18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7106" y="2931147"/>
            <a:ext cx="4542673" cy="255525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8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HEALTH &amp; ADDICTION ASSOCIATION OF OREGON</a:t>
            </a:r>
            <a:endParaRPr/>
          </a:p>
        </p:txBody>
      </p:sp>
      <p:sp>
        <p:nvSpPr>
          <p:cNvPr id="189" name="Google Shape;189;p8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"/>
          <p:cNvSpPr txBox="1"/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ebas Neue"/>
              <a:buNone/>
            </a:pPr>
            <a:r>
              <a:rPr lang="en-US">
                <a:solidFill>
                  <a:schemeClr val="accent1"/>
                </a:solidFill>
              </a:rPr>
              <a:t>What to do if You Have a Poor Banking History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5" name="Google Shape;195;p9"/>
          <p:cNvSpPr txBox="1"/>
          <p:nvPr>
            <p:ph idx="1" type="body"/>
          </p:nvPr>
        </p:nvSpPr>
        <p:spPr>
          <a:xfrm>
            <a:off x="1097280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1" lang="en-US">
                <a:solidFill>
                  <a:schemeClr val="dk2"/>
                </a:solidFill>
              </a:rPr>
              <a:t>How might a person end up with poor banking history?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 Cashing bad checks (or bouncing checks)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 Making late payments on a loan or mortgage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 Defaulting on a loan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 Having a bank foreclose on a mortgage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 Accruing overdraft fees (and not paying them off)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 Failing to pay bank fees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ourier New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96" name="Google Shape;196;p9"/>
          <p:cNvSpPr txBox="1"/>
          <p:nvPr>
            <p:ph idx="2" type="body"/>
          </p:nvPr>
        </p:nvSpPr>
        <p:spPr>
          <a:xfrm>
            <a:off x="6217920" y="1845737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1" lang="en-US">
                <a:solidFill>
                  <a:schemeClr val="dk2"/>
                </a:solidFill>
              </a:rPr>
              <a:t>Options: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/>
              <a:t>1. Try to remedy the situation.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Obtain copies of your credit and Chex Systems reports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Pay off debts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Open a savings account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r>
              <a:rPr lang="en-US"/>
              <a:t>2. Open a “second-chance” checking account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Limited services but can help you rebuild your banking history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Bank and credit union options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97" name="Google Shape;19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0882" y="5155167"/>
            <a:ext cx="2214076" cy="115331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9"/>
          <p:cNvSpPr txBox="1"/>
          <p:nvPr>
            <p:ph idx="11" type="ftr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HEALTH &amp; ADDICTION ASSOCIATION OF OREGON</a:t>
            </a:r>
            <a:endParaRPr/>
          </a:p>
        </p:txBody>
      </p:sp>
      <p:sp>
        <p:nvSpPr>
          <p:cNvPr id="199" name="Google Shape;199;p9"/>
          <p:cNvSpPr txBox="1"/>
          <p:nvPr>
            <p:ph idx="12" type="sldNum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trospect">
  <a:themeElements>
    <a:clrScheme name="Custom 1">
      <a:dk1>
        <a:srgbClr val="000000"/>
      </a:dk1>
      <a:lt1>
        <a:srgbClr val="FFFFFF"/>
      </a:lt1>
      <a:dk2>
        <a:srgbClr val="024B73"/>
      </a:dk2>
      <a:lt2>
        <a:srgbClr val="9DC541"/>
      </a:lt2>
      <a:accent1>
        <a:srgbClr val="564191"/>
      </a:accent1>
      <a:accent2>
        <a:srgbClr val="9DC541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2021-11-09T00:18:20Z</dcterms:created>
  <dc:creator>MHAOLADMIN</dc:creator>
</cp:coreProperties>
</file>